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906000" type="A4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2664" y="30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EC935-097C-4E0E-A91F-3202CE948569}" type="datetimeFigureOut">
              <a:rPr lang="en-US"/>
              <a:pPr>
                <a:defRPr/>
              </a:pPr>
              <a:t>02-Dec-25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933BD-33C9-4F9E-ABD5-A78ADC1B8A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CB9CD-7039-4805-91C6-2E44D8CD014A}" type="datetimeFigureOut">
              <a:rPr lang="en-US"/>
              <a:pPr>
                <a:defRPr/>
              </a:pPr>
              <a:t>02-Dec-25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6981C-A441-4920-B560-46DCD7AD0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C0BC0-0600-445B-A1AE-C8B1CD3A057A}" type="datetimeFigureOut">
              <a:rPr lang="en-US"/>
              <a:pPr>
                <a:defRPr/>
              </a:pPr>
              <a:t>02-Dec-25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B37F5-C403-4B2C-BB09-2F5D45E19F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B502F-6802-40A2-AA0D-359568138CA0}" type="datetimeFigureOut">
              <a:rPr lang="en-US"/>
              <a:pPr>
                <a:defRPr/>
              </a:pPr>
              <a:t>02-Dec-25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B248C-D800-4EE9-B315-2B4DBA59F1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9A673-DF75-48DB-9AC9-E4E999BFC6DE}" type="datetimeFigureOut">
              <a:rPr lang="en-US"/>
              <a:pPr>
                <a:defRPr/>
              </a:pPr>
              <a:t>02-Dec-25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FD0B-3C53-4075-9ACE-FFF90841F2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67104-D298-4849-B486-BE4202FCAABD}" type="datetimeFigureOut">
              <a:rPr lang="en-US"/>
              <a:pPr>
                <a:defRPr/>
              </a:pPr>
              <a:t>02-Dec-25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04FCC-2781-404D-BB45-7AF0D653C6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43617-D21A-4443-AA9E-8BF2F6BDCFFF}" type="datetimeFigureOut">
              <a:rPr lang="en-US"/>
              <a:pPr>
                <a:defRPr/>
              </a:pPr>
              <a:t>02-Dec-25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08BEF-6716-404E-905F-04A69F85E2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EBBCF-57F1-46C2-8DA7-14EFBB7EF6FC}" type="datetimeFigureOut">
              <a:rPr lang="en-US"/>
              <a:pPr>
                <a:defRPr/>
              </a:pPr>
              <a:t>02-Dec-25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28883-7AD2-4CF2-8890-48FACC8836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1C532-C57F-4835-B857-F6E3C07FCC06}" type="datetimeFigureOut">
              <a:rPr lang="en-US"/>
              <a:pPr>
                <a:defRPr/>
              </a:pPr>
              <a:t>02-Dec-25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B367D-480D-4A29-B559-354E1026BF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6F492-1076-4A50-9A97-348A191AA4D0}" type="datetimeFigureOut">
              <a:rPr lang="en-US"/>
              <a:pPr>
                <a:defRPr/>
              </a:pPr>
              <a:t>02-Dec-25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0A630-88A9-4468-84D4-9CD0F0F0F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F3C02-C4A5-4D30-997A-102C7371B82B}" type="datetimeFigureOut">
              <a:rPr lang="en-US"/>
              <a:pPr>
                <a:defRPr/>
              </a:pPr>
              <a:t>02-Dec-25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E20FE-1A6E-42EE-9BA2-D4845B0C93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7ABC95-68B8-43FB-81A5-06BB5092577D}" type="datetimeFigureOut">
              <a:rPr lang="en-US"/>
              <a:pPr>
                <a:defRPr/>
              </a:pPr>
              <a:t>02-Dec-25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B673F0-7053-436D-A637-D47682B8BB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dmin@oshwalnairobi.or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11125" y="104775"/>
            <a:ext cx="6651625" cy="9677400"/>
          </a:xfrm>
          <a:prstGeom prst="rect">
            <a:avLst/>
          </a:prstGeom>
          <a:noFill/>
          <a:ln w="50800" cmpd="thickThin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51" name="TextBox 19"/>
          <p:cNvSpPr txBox="1">
            <a:spLocks noChangeArrowheads="1"/>
          </p:cNvSpPr>
          <p:nvPr/>
        </p:nvSpPr>
        <p:spPr bwMode="auto">
          <a:xfrm>
            <a:off x="107283" y="104775"/>
            <a:ext cx="663959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000" u="sng" dirty="0">
                <a:solidFill>
                  <a:srgbClr val="0000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SHREE VISA OSHWAL COMMUNITY</a:t>
            </a:r>
            <a:endParaRPr lang="en-US" sz="3000" dirty="0">
              <a:solidFill>
                <a:srgbClr val="0000F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7" name="Picture 2" descr="J:\Shree Visa Oshwal Community Logo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8709545"/>
            <a:ext cx="932895" cy="888816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054" name="TextBox 7"/>
          <p:cNvSpPr txBox="1">
            <a:spLocks noChangeArrowheads="1"/>
          </p:cNvSpPr>
          <p:nvPr/>
        </p:nvSpPr>
        <p:spPr bwMode="auto">
          <a:xfrm>
            <a:off x="1237695" y="9107529"/>
            <a:ext cx="1905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500" dirty="0">
                <a:latin typeface="Calibri" pitchFamily="34" charset="0"/>
              </a:rPr>
              <a:t>Vikas J. Shah</a:t>
            </a:r>
          </a:p>
          <a:p>
            <a:r>
              <a:rPr lang="en-US" sz="1500" dirty="0">
                <a:latin typeface="Calibri" pitchFamily="34" charset="0"/>
              </a:rPr>
              <a:t>Secretary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292769" y="799834"/>
            <a:ext cx="6284496" cy="127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" algn="l"/>
              </a:tabLst>
            </a:pPr>
            <a:r>
              <a:rPr kumimoji="0" lang="en-US" sz="2800" b="1" i="0" u="sng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VACANCY – ACCOUNTANT </a:t>
            </a:r>
            <a:endParaRPr kumimoji="0" lang="en-US" sz="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" algn="l"/>
              </a:tabLst>
            </a:pPr>
            <a:endParaRPr kumimoji="0" lang="en-US" sz="9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+mj-lt"/>
              <a:ea typeface="Calibri" pitchFamily="34" charset="0"/>
              <a:cs typeface="Arial" pitchFamily="34" charset="0"/>
            </a:endParaRPr>
          </a:p>
          <a:p>
            <a:pPr eaLnBrk="0" hangingPunct="0">
              <a:tabLst>
                <a:tab pos="171450" algn="l"/>
              </a:tabLst>
            </a:pPr>
            <a:r>
              <a:rPr lang="en-GB" sz="2000" b="1" dirty="0">
                <a:solidFill>
                  <a:srgbClr val="002060"/>
                </a:solidFill>
                <a:latin typeface="+mj-lt"/>
                <a:ea typeface="Calibri" pitchFamily="34" charset="0"/>
                <a:cs typeface="Arial" pitchFamily="34" charset="0"/>
              </a:rPr>
              <a:t>Shree Visa Oshwal Community, Nairobi has a vacancy for the position of a Accountant.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32491" y="4536803"/>
            <a:ext cx="6312568" cy="2523944"/>
          </a:xfrm>
          <a:prstGeom prst="rect">
            <a:avLst/>
          </a:prstGeom>
          <a:solidFill>
            <a:srgbClr val="FFFFFF"/>
          </a:solidFill>
          <a:ln w="63500" cmpd="thickThin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" algn="l"/>
              </a:tabLst>
            </a:pPr>
            <a:r>
              <a:rPr kumimoji="0" lang="en-US" sz="16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REQUIREMENTS: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en-US" sz="1550" dirty="0">
                <a:latin typeface="+mj-lt"/>
                <a:ea typeface="Calibri" pitchFamily="34" charset="0"/>
                <a:cs typeface="Arial" pitchFamily="34" charset="0"/>
              </a:rPr>
              <a:t>Kenyan Citizen.</a:t>
            </a:r>
          </a:p>
          <a:p>
            <a:pPr marL="285750" lvl="0" indent="-285750" eaLnBrk="0" hangingPunct="0"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en-US" sz="1550" dirty="0">
                <a:latin typeface="+mj-lt"/>
                <a:ea typeface="Calibri" pitchFamily="34" charset="0"/>
                <a:cs typeface="Arial" pitchFamily="34" charset="0"/>
              </a:rPr>
              <a:t>Bachelor’s degree in Accounting/Finance field.</a:t>
            </a:r>
          </a:p>
          <a:p>
            <a:pPr marL="285750" lvl="0" indent="-285750" eaLnBrk="0" hangingPunct="0"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en-US" sz="1550" dirty="0">
                <a:latin typeface="+mj-lt"/>
                <a:ea typeface="Calibri" pitchFamily="34" charset="0"/>
                <a:cs typeface="Arial" pitchFamily="34" charset="0"/>
              </a:rPr>
              <a:t>CPA / ACCA certification is a must.</a:t>
            </a:r>
          </a:p>
          <a:p>
            <a:pPr marL="285750" lvl="0" indent="-285750" eaLnBrk="0" hangingPunct="0"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en-US" sz="1550" dirty="0">
                <a:latin typeface="+mj-lt"/>
                <a:ea typeface="Calibri" pitchFamily="34" charset="0"/>
                <a:cs typeface="Arial" pitchFamily="34" charset="0"/>
              </a:rPr>
              <a:t>Minimum of 3 years of experience in a similar role.</a:t>
            </a:r>
          </a:p>
          <a:p>
            <a:pPr marL="285750" lvl="0" indent="-285750" eaLnBrk="0" hangingPunct="0"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en-US" sz="1550" dirty="0">
                <a:latin typeface="+mj-lt"/>
                <a:ea typeface="Calibri" pitchFamily="34" charset="0"/>
                <a:cs typeface="Arial" pitchFamily="34" charset="0"/>
              </a:rPr>
              <a:t>Strong knowledge of accounting principles and financial reporting standards.</a:t>
            </a:r>
          </a:p>
          <a:p>
            <a:pPr marL="285750" lvl="0" indent="-285750" eaLnBrk="0" hangingPunct="0"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en-US" sz="1550" dirty="0">
                <a:latin typeface="+mj-lt"/>
                <a:ea typeface="Calibri" pitchFamily="34" charset="0"/>
                <a:cs typeface="Arial" pitchFamily="34" charset="0"/>
              </a:rPr>
              <a:t>Proficiency in Tally accounting software and Microsoft Excel will be an added advantage.</a:t>
            </a:r>
          </a:p>
          <a:p>
            <a:pPr marL="285750" lvl="0" indent="-285750" eaLnBrk="0" hangingPunct="0"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en-US" sz="1550" dirty="0">
                <a:latin typeface="+mj-lt"/>
                <a:ea typeface="Calibri" pitchFamily="34" charset="0"/>
                <a:cs typeface="Arial" pitchFamily="34" charset="0"/>
              </a:rPr>
              <a:t>Fluency in English and Gujarati.</a:t>
            </a:r>
            <a:endParaRPr kumimoji="0" lang="en-US" sz="15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304800" y="7115785"/>
            <a:ext cx="6248400" cy="95410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" algn="l"/>
              </a:tabLst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Apply with your CV to the Secretary – Shree Visa Oshwal Community,          </a:t>
            </a:r>
            <a:r>
              <a:rPr lang="en-US" sz="1600" dirty="0">
                <a:solidFill>
                  <a:schemeClr val="tx1"/>
                </a:solidFill>
                <a:latin typeface="+mj-lt"/>
                <a:ea typeface="Calibri" pitchFamily="34" charset="0"/>
                <a:cs typeface="Arial" pitchFamily="34" charset="0"/>
              </a:rPr>
              <a:t>via email on </a:t>
            </a:r>
            <a:r>
              <a:rPr lang="en-US" sz="1600" dirty="0">
                <a:solidFill>
                  <a:schemeClr val="tx1"/>
                </a:solidFill>
                <a:latin typeface="+mj-lt"/>
                <a:ea typeface="Calibri" pitchFamily="34" charset="0"/>
                <a:cs typeface="Arial" pitchFamily="34" charset="0"/>
                <a:hlinkClick r:id="rId3"/>
              </a:rPr>
              <a:t>admin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  <a:hlinkClick r:id="rId3"/>
              </a:rPr>
              <a:t>@oshwalnairobi.org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" algn="l"/>
              </a:tabLst>
            </a:pPr>
            <a:endParaRPr lang="en-US" sz="600" dirty="0">
              <a:latin typeface="+mj-lt"/>
              <a:ea typeface="Calibri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" algn="l"/>
              </a:tabLst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* Only Shortlisted candidates will be</a:t>
            </a:r>
            <a:r>
              <a:rPr kumimoji="0" lang="en-US" sz="1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 contacted.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" algn="l"/>
              </a:tabLst>
            </a:pPr>
            <a:endParaRPr kumimoji="0" lang="en-US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32491" y="2194067"/>
            <a:ext cx="6312568" cy="2342736"/>
          </a:xfrm>
          <a:prstGeom prst="rect">
            <a:avLst/>
          </a:prstGeom>
          <a:solidFill>
            <a:srgbClr val="FFFFFF"/>
          </a:solidFill>
          <a:ln w="63500" cmpd="thickThin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" algn="l"/>
              </a:tabLst>
            </a:pPr>
            <a:r>
              <a:rPr kumimoji="0" lang="en-US" sz="16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KEY RESPONSIBILITIES: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" algn="l"/>
              </a:tabLst>
            </a:pPr>
            <a:endParaRPr lang="en-US" sz="400" dirty="0">
              <a:latin typeface="+mj-lt"/>
              <a:ea typeface="Calibri" pitchFamily="34" charset="0"/>
              <a:cs typeface="Arial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en-US" sz="1550" dirty="0">
                <a:latin typeface="+mj-lt"/>
                <a:ea typeface="Calibri" pitchFamily="34" charset="0"/>
                <a:cs typeface="Arial" pitchFamily="34" charset="0"/>
              </a:rPr>
              <a:t>Reconciliations &amp; Financial Controls.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en-US" sz="1550" dirty="0">
                <a:latin typeface="+mj-lt"/>
                <a:ea typeface="Calibri" pitchFamily="34" charset="0"/>
                <a:cs typeface="Arial" pitchFamily="34" charset="0"/>
              </a:rPr>
              <a:t>Bookkeeping and Preparing Financial Reports for Management and General Meetings.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en-US" sz="1550" dirty="0">
                <a:latin typeface="+mj-lt"/>
                <a:ea typeface="Calibri" pitchFamily="34" charset="0"/>
                <a:cs typeface="Arial" pitchFamily="34" charset="0"/>
              </a:rPr>
              <a:t>Preparing Budget Proposals.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en-US" sz="1550" dirty="0">
                <a:latin typeface="+mj-lt"/>
                <a:ea typeface="Calibri" pitchFamily="34" charset="0"/>
                <a:cs typeface="Arial" pitchFamily="34" charset="0"/>
              </a:rPr>
              <a:t>Cashflow and Treasury Management.</a:t>
            </a:r>
          </a:p>
          <a:p>
            <a:pPr marL="285750" lvl="0" indent="-285750" eaLnBrk="0" hangingPunct="0"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en-US" sz="1550" dirty="0">
                <a:latin typeface="+mj-lt"/>
                <a:ea typeface="Calibri" pitchFamily="34" charset="0"/>
                <a:cs typeface="Arial" pitchFamily="34" charset="0"/>
              </a:rPr>
              <a:t>Payroll Administration.</a:t>
            </a:r>
          </a:p>
          <a:p>
            <a:pPr marL="285750" lvl="0" indent="-285750" eaLnBrk="0" hangingPunct="0"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en-US" sz="1550" dirty="0">
                <a:latin typeface="+mj-lt"/>
                <a:ea typeface="Calibri" pitchFamily="34" charset="0"/>
                <a:cs typeface="Arial" pitchFamily="34" charset="0"/>
              </a:rPr>
              <a:t>Review and preparation of Monthly Management Accounts; Income Statement, Balance Sheet, Cash Flow Statement, among other schedules.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292768" y="2133600"/>
            <a:ext cx="6308560" cy="0"/>
          </a:xfrm>
          <a:prstGeom prst="line">
            <a:avLst/>
          </a:prstGeom>
          <a:ln w="317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63043" y="559013"/>
            <a:ext cx="19523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+mj-lt"/>
              </a:rPr>
              <a:t>Ref: 212/2025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17633" y="563571"/>
            <a:ext cx="19523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dirty="0">
                <a:latin typeface="+mj-lt"/>
              </a:rPr>
              <a:t>3</a:t>
            </a:r>
            <a:r>
              <a:rPr lang="en-GB" sz="1200" baseline="30000" dirty="0">
                <a:latin typeface="+mj-lt"/>
              </a:rPr>
              <a:t>rd</a:t>
            </a:r>
            <a:r>
              <a:rPr lang="en-GB" sz="1200" dirty="0">
                <a:latin typeface="+mj-lt"/>
              </a:rPr>
              <a:t> December 2025</a:t>
            </a:r>
          </a:p>
        </p:txBody>
      </p:sp>
      <p:sp>
        <p:nvSpPr>
          <p:cNvPr id="4" name="Text Box 7">
            <a:extLst>
              <a:ext uri="{FF2B5EF4-FFF2-40B4-BE49-F238E27FC236}">
                <a16:creationId xmlns:a16="http://schemas.microsoft.com/office/drawing/2014/main" id="{46DBC5F8-7010-6A18-25B3-C1E313FBA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697" y="8257015"/>
            <a:ext cx="6312568" cy="331881"/>
          </a:xfrm>
          <a:prstGeom prst="rect">
            <a:avLst/>
          </a:prstGeom>
          <a:solidFill>
            <a:srgbClr val="FFFFFF"/>
          </a:solidFill>
          <a:ln w="63500" cmpd="thickThin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" algn="l"/>
              </a:tabLst>
            </a:pPr>
            <a:r>
              <a:rPr lang="en-US" sz="1600" b="1" u="sng" dirty="0">
                <a:solidFill>
                  <a:srgbClr val="FF0000"/>
                </a:solidFill>
                <a:latin typeface="+mj-lt"/>
                <a:ea typeface="Calibri" pitchFamily="34" charset="0"/>
                <a:cs typeface="Arial" pitchFamily="34" charset="0"/>
              </a:rPr>
              <a:t>SUBMISSION </a:t>
            </a:r>
            <a:r>
              <a:rPr kumimoji="0" lang="en-US" sz="1600" b="1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DEADLINE – 17</a:t>
            </a:r>
            <a:r>
              <a:rPr kumimoji="0" lang="en-US" sz="1600" b="1" i="0" u="sng" strike="noStrike" cap="none" normalizeH="0" baseline="3000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th</a:t>
            </a:r>
            <a:r>
              <a:rPr kumimoji="0" lang="en-US" sz="1600" b="1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 December 2025</a:t>
            </a:r>
            <a:endParaRPr kumimoji="0" lang="en-US" sz="155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004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184</Words>
  <Application>Microsoft Office PowerPoint</Application>
  <PresentationFormat>A4 Paper (210x297 mm)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Aharoni</vt:lpstr>
      <vt:lpstr>Arial</vt:lpstr>
      <vt:lpstr>Calibri</vt:lpstr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binita</dc:creator>
  <cp:lastModifiedBy>Visa Oshwal Community</cp:lastModifiedBy>
  <cp:revision>57</cp:revision>
  <cp:lastPrinted>2014-08-07T09:46:54Z</cp:lastPrinted>
  <dcterms:created xsi:type="dcterms:W3CDTF">2012-07-21T08:59:17Z</dcterms:created>
  <dcterms:modified xsi:type="dcterms:W3CDTF">2025-12-02T13:45:06Z</dcterms:modified>
</cp:coreProperties>
</file>